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0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5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0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5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7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7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4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5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74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3120-1328-46F7-9B71-49509B4CE509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1334-11C2-4157-83F5-0179B9CA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341" y="2564904"/>
            <a:ext cx="9001000" cy="1752600"/>
          </a:xfrm>
        </p:spPr>
        <p:txBody>
          <a:bodyPr/>
          <a:lstStyle/>
          <a:p>
            <a:pPr fontAlgn="base"/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Застосування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властивостей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 </a:t>
            </a:r>
          </a:p>
          <a:p>
            <a:pPr fontAlgn="base"/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показникової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функції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 до </a:t>
            </a:r>
            <a:r>
              <a:rPr lang="ru-RU" sz="2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розв’язування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tillium Web"/>
              </a:rPr>
              <a:t> задач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73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54288"/>
            <a:ext cx="64008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1" t="41572" r="30833" b="28765"/>
          <a:stretch/>
        </p:blipFill>
        <p:spPr bwMode="auto">
          <a:xfrm>
            <a:off x="754863" y="1493201"/>
            <a:ext cx="74888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556" y="692982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Побудуйте схематично графік функцій: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83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6" t="41270" r="27257" b="21627"/>
          <a:stretch/>
        </p:blipFill>
        <p:spPr bwMode="auto">
          <a:xfrm>
            <a:off x="757599" y="1268760"/>
            <a:ext cx="76890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1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0813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t="44992" r="34773" b="34743"/>
          <a:stretch/>
        </p:blipFill>
        <p:spPr bwMode="auto">
          <a:xfrm>
            <a:off x="469582" y="1844824"/>
            <a:ext cx="8204836" cy="3360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3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6400800" cy="1752600"/>
          </a:xfrm>
        </p:spPr>
        <p:txBody>
          <a:bodyPr/>
          <a:lstStyle/>
          <a:p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Побудуйте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графіки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функцій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0813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t="30966" r="26573" b="30019"/>
          <a:stretch/>
        </p:blipFill>
        <p:spPr bwMode="auto">
          <a:xfrm>
            <a:off x="685800" y="1412776"/>
            <a:ext cx="7956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4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8280920" cy="1752600"/>
          </a:xfrm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техніці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виражаються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показникової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сила струму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спадає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експоненті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бактерій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зростає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експоненті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приріст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капіталу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банку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змінюється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властивістю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показникової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давайте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вивчати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показникові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</a:t>
            </a:r>
            <a:r>
              <a:rPr lang="ru-RU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21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5" y="1467807"/>
            <a:ext cx="8946473" cy="381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98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24936" cy="27363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А зараз </a:t>
            </a:r>
            <a:r>
              <a:rPr lang="ru-RU" sz="2400" i="1" dirty="0" err="1" smtClean="0">
                <a:solidFill>
                  <a:schemeClr val="tx1"/>
                </a:solidFill>
              </a:rPr>
              <a:t>розв'яжемо</a:t>
            </a:r>
            <a:r>
              <a:rPr lang="ru-RU" sz="2400" i="1" dirty="0" smtClean="0">
                <a:solidFill>
                  <a:schemeClr val="tx1"/>
                </a:solidFill>
              </a:rPr>
              <a:t> задачу. </a:t>
            </a:r>
            <a:endParaRPr lang="en-US" sz="2400" i="1" dirty="0" smtClean="0">
              <a:solidFill>
                <a:schemeClr val="tx1"/>
              </a:solidFill>
            </a:endParaRPr>
          </a:p>
          <a:p>
            <a:r>
              <a:rPr lang="uk-UA" sz="2400" i="1" dirty="0">
                <a:solidFill>
                  <a:schemeClr val="tx1"/>
                </a:solidFill>
              </a:rPr>
              <a:t>При радіоактивному розпаді кількість речовини зменшується вдвічі за добу. Скільки речовини залишиться від 250 г через: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uk-UA" sz="2400" i="1" dirty="0">
                <a:solidFill>
                  <a:schemeClr val="tx1"/>
                </a:solidFill>
              </a:rPr>
              <a:t>а) 1,5 доби;         б) 3,5 доби?</a:t>
            </a:r>
            <a:endParaRPr lang="ru-RU" sz="2400" i="1" dirty="0">
              <a:solidFill>
                <a:schemeClr val="tx1"/>
              </a:solidFill>
            </a:endParaRPr>
          </a:p>
          <a:p>
            <a:r>
              <a:rPr lang="uk-UA" sz="2400" b="1" i="1" dirty="0">
                <a:solidFill>
                  <a:schemeClr val="tx1"/>
                </a:solidFill>
              </a:rPr>
              <a:t>Розв'язання</a:t>
            </a:r>
            <a:endParaRPr lang="ru-RU" sz="2400" b="1" i="1" dirty="0">
              <a:solidFill>
                <a:schemeClr val="tx1"/>
              </a:solidFill>
            </a:endParaRPr>
          </a:p>
          <a:p>
            <a:r>
              <a:rPr lang="uk-UA" sz="2400" i="1" dirty="0">
                <a:solidFill>
                  <a:schemeClr val="tx1"/>
                </a:solidFill>
              </a:rPr>
              <a:t>За умовою задачі т</a:t>
            </a:r>
            <a:r>
              <a:rPr lang="uk-UA" sz="2400" i="1" baseline="-25000" dirty="0">
                <a:solidFill>
                  <a:schemeClr val="tx1"/>
                </a:solidFill>
              </a:rPr>
              <a:t>0</a:t>
            </a:r>
            <a:r>
              <a:rPr lang="uk-UA" sz="2400" i="1" dirty="0">
                <a:solidFill>
                  <a:schemeClr val="tx1"/>
                </a:solidFill>
              </a:rPr>
              <a:t> = 250 г, Т = 1 доба. За законом радіоак­тивного розпаду маємо</a:t>
            </a:r>
            <a:r>
              <a:rPr lang="uk-UA" sz="2400" i="1" dirty="0" smtClean="0">
                <a:solidFill>
                  <a:schemeClr val="tx1"/>
                </a:solidFill>
              </a:rPr>
              <a:t>:</a:t>
            </a:r>
            <a:endParaRPr lang="en-US" sz="2400" dirty="0"/>
          </a:p>
          <a:p>
            <a:pPr marL="254000" indent="-203200">
              <a:spcAft>
                <a:spcPts val="0"/>
              </a:spcAft>
            </a:pPr>
            <a:endParaRPr lang="en-US" sz="2400" i="1" dirty="0" smtClean="0">
              <a:solidFill>
                <a:schemeClr val="tx1"/>
              </a:solidFill>
            </a:endParaRPr>
          </a:p>
          <a:p>
            <a:pPr marL="254000" indent="-203200">
              <a:spcAft>
                <a:spcPts val="0"/>
              </a:spcAft>
            </a:pP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 </a:t>
            </a:r>
            <a:endParaRPr lang="ru-RU" sz="1600" i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254000" indent="-203200">
              <a:spcAft>
                <a:spcPts val="0"/>
              </a:spcAft>
            </a:pPr>
            <a:r>
              <a:rPr lang="uk-UA" sz="1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</a:t>
            </a:r>
            <a:r>
              <a:rPr lang="ru-RU" sz="16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Знайдемо 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m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l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,5)</a:t>
            </a: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і </a:t>
            </a:r>
            <a:r>
              <a:rPr lang="en-US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m</a:t>
            </a: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(3,5):</a:t>
            </a:r>
            <a:endParaRPr lang="ru-RU" sz="1600" i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254000" indent="-203200">
              <a:spcAft>
                <a:spcPts val="0"/>
              </a:spcAft>
            </a:pP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а) = 250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·</a:t>
            </a: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(0,5)</a:t>
            </a:r>
            <a:r>
              <a:rPr lang="uk-UA" sz="2800" i="1" baseline="30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1</a:t>
            </a:r>
            <a:r>
              <a:rPr lang="ru-RU" sz="2800" i="1" baseline="30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</a:t>
            </a:r>
            <a:r>
              <a:rPr lang="uk-UA" sz="2800" i="1" baseline="30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5</a:t>
            </a: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88,4 (г);</a:t>
            </a:r>
            <a:endParaRPr lang="ru-RU" sz="1600" i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marL="254000" indent="-203200">
              <a:spcAft>
                <a:spcPts val="0"/>
              </a:spcAft>
            </a:pP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б)  = 250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·</a:t>
            </a: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(0,5)</a:t>
            </a:r>
            <a:r>
              <a:rPr lang="uk-UA" sz="2800" i="1" baseline="30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3</a:t>
            </a:r>
            <a:r>
              <a:rPr lang="ru-RU" sz="2800" i="1" baseline="30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,</a:t>
            </a:r>
            <a:r>
              <a:rPr lang="uk-UA" sz="2800" i="1" baseline="300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5</a:t>
            </a:r>
            <a:r>
              <a:rPr lang="uk-UA" sz="2800" i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22,1 (г).</a:t>
            </a:r>
            <a:endParaRPr lang="ru-RU" sz="1600" i="1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endParaRPr lang="ru-RU" sz="1600" i="1" dirty="0">
              <a:solidFill>
                <a:schemeClr val="tx1"/>
              </a:solidFill>
            </a:endParaRPr>
          </a:p>
          <a:p>
            <a:endParaRPr lang="ru-RU" sz="12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47616"/>
            <a:ext cx="11017224" cy="109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2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39552" y="692696"/>
                <a:ext cx="7920880" cy="1752600"/>
              </a:xfrm>
            </p:spPr>
            <p:txBody>
              <a:bodyPr>
                <a:noAutofit/>
              </a:bodyPr>
              <a:lstStyle/>
              <a:p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Показнико́ва або ж Експоненці́йна фу́нкція — функція виду </a:t>
                </a:r>
                <a:r>
                  <a:rPr lang="en-US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</a:t>
                </a:r>
                <a:r>
                  <a:rPr lang="en-US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е </a:t>
                </a:r>
                <a:r>
                  <a:rPr lang="en-US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— </a:t>
                </a:r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стале число (додатне, але не дорівнює одиниці).</a:t>
                </a:r>
              </a:p>
              <a:p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 дійсному випадку основа степеня — деяке додатне дійсне число, а аргументом функції є дійсний показник степеня.</a:t>
                </a:r>
              </a:p>
              <a:p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Показникова функція узагальнюється в теорії комплексних функцій, де аргумент і показник степеня можуть бути довільними комплексними числами.</a:t>
                </a:r>
              </a:p>
              <a:p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Особливо виділяється випадок, коли як основа степеня виступає число </a:t>
                </a:r>
                <a:r>
                  <a:rPr lang="en-US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e. </a:t>
                </a:r>
                <a:r>
                  <a:rPr lang="vi-VN" sz="24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Така функція називається експонентою (дійсною або комплексною).</a:t>
                </a:r>
                <a:endParaRPr lang="ru-RU" sz="24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39552" y="692696"/>
                <a:ext cx="7920880" cy="1752600"/>
              </a:xfrm>
              <a:blipFill rotWithShape="1">
                <a:blip r:embed="rId2"/>
                <a:stretch>
                  <a:fillRect l="-924" t="-2787" r="-2232" b="-2198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7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Заголовок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83568" y="1412776"/>
                <a:ext cx="7848872" cy="2952328"/>
              </a:xfrm>
            </p:spPr>
            <p:txBody>
              <a:bodyPr>
                <a:noAutofit/>
              </a:bodyPr>
              <a:lstStyle/>
              <a:p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Дійсна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показникова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функція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визначена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на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всій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дійсній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осі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і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більше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нуля. При </a:t>
                </a:r>
                <a:r>
                  <a:rPr lang="en-US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a&gt;1 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вона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всюди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зростає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при 0&lt;</a:t>
                </a:r>
                <a:r>
                  <a:rPr lang="en-US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a&lt;1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функція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спадає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на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всій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області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визначення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Виконуються</a:t>
                </a:r>
                <a:r>
                  <a:rPr lang="ru-RU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8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тотожності</a:t>
                </a:r>
                <a:endParaRPr lang="ru-RU" sz="28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=1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US" sz="28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8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𝑥𝑦</m:t>
                        </m:r>
                      </m:sup>
                    </m:sSup>
                  </m:oMath>
                </a14:m>
                <a:endParaRPr lang="en-US" sz="18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sz="1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83568" y="1412776"/>
                <a:ext cx="7848872" cy="2952328"/>
              </a:xfrm>
              <a:blipFill rotWithShape="1">
                <a:blip r:embed="rId2"/>
                <a:stretch>
                  <a:fillRect t="-2066" b="-40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01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331640" y="1556792"/>
                <a:ext cx="6400800" cy="1752600"/>
              </a:xfrm>
            </p:spPr>
            <p:txBody>
              <a:bodyPr>
                <a:normAutofit fontScale="25000" lnSpcReduction="20000"/>
              </a:bodyPr>
              <a:lstStyle/>
              <a:p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Набуття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умінь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застосовувати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властивості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показникової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функції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до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розв'язування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вправ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Знайдіть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значення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функції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у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96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якщо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	</a:t>
                </a:r>
                <a:endParaRPr lang="en-US" sz="96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а) х = 2;  б) х = – 2;  в) х = 0.</a:t>
                </a:r>
                <a:endParaRPr lang="en-US" sz="96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143000" indent="-1143000">
                  <a:buAutoNum type="alphaLcParenR"/>
                </a:pPr>
                <a:r>
                  <a:rPr lang="en-US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96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9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9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9</m:t>
                    </m:r>
                  </m:oMath>
                </a14:m>
                <a:endParaRPr lang="en-US" sz="9600" b="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pPr marL="1143000" indent="-1143000">
                  <a:buAutoNum type="alphaLcParenR"/>
                </a:pPr>
                <a:r>
                  <a:rPr lang="en-US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96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96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960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96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9600" b="0" i="1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sz="96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1143000" indent="-1143000">
                  <a:buAutoNum type="alphaLcParenR"/>
                </a:pPr>
                <a:r>
                  <a:rPr lang="en-US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9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9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96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1</m:t>
                    </m:r>
                  </m:oMath>
                </a14:m>
                <a:endParaRPr lang="ru-RU" sz="96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9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Відповідь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а) 9;   б</a:t>
                </a:r>
                <a:r>
                  <a:rPr lang="ru-RU" sz="112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12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11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12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112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   </a:t>
                </a:r>
                <a:r>
                  <a:rPr lang="ru-RU" sz="9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в) 1.</a:t>
                </a:r>
              </a:p>
              <a:p>
                <a:endPara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331640" y="1556792"/>
                <a:ext cx="6400800" cy="1752600"/>
              </a:xfrm>
              <a:blipFill rotWithShape="1">
                <a:blip r:embed="rId2"/>
                <a:stretch>
                  <a:fillRect t="-6597" r="-286" b="-111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73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03648" y="476672"/>
                <a:ext cx="6400800" cy="1968624"/>
              </a:xfrm>
            </p:spPr>
            <p:txBody>
              <a:bodyPr>
                <a:noAutofit/>
              </a:bodyPr>
              <a:lstStyle/>
              <a:p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На </a:t>
                </a:r>
                <a:r>
                  <a:rPr lang="ru-RU" sz="3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якому</a:t>
                </a:r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з </a:t>
                </a:r>
                <a:r>
                  <a:rPr lang="ru-RU" sz="3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рисунків</a:t>
                </a:r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(рис. 144) подано </a:t>
                </a:r>
                <a:r>
                  <a:rPr lang="ru-RU" sz="3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графік</a:t>
                </a:r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3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функції</a:t>
                </a:r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a) y =5х;  б) </a:t>
                </a:r>
                <a:r>
                  <a:rPr lang="en-US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360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8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?</a:t>
                </a:r>
              </a:p>
              <a:p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</a:p>
              <a:p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endParaRPr lang="en-US" sz="36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600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sz="36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ru-RU" sz="3600" i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Відповідь</a:t>
                </a:r>
                <a:r>
                  <a:rPr lang="ru-RU" sz="3600" i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а) І;    б) IV. </a:t>
                </a:r>
              </a:p>
              <a:p>
                <a:endParaRPr lang="ru-RU" sz="2800" i="1" dirty="0"/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03648" y="476672"/>
                <a:ext cx="6400800" cy="1968624"/>
              </a:xfrm>
              <a:blipFill rotWithShape="1">
                <a:blip r:embed="rId2"/>
                <a:stretch>
                  <a:fillRect l="-2381" t="-4954" r="-6190" b="-214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21884"/>
            <a:ext cx="518457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5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99592" y="2132856"/>
                <a:ext cx="6976864" cy="1752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ru-RU" sz="4000" i="1" dirty="0" smtClean="0">
                    <a:solidFill>
                      <a:schemeClr val="tx1"/>
                    </a:solidFill>
                  </a:rPr>
                  <a:t>Знайдіть область </a:t>
                </a:r>
                <a:r>
                  <a:rPr lang="ru-RU" sz="4000" i="1" dirty="0" err="1" smtClean="0">
                    <a:solidFill>
                      <a:schemeClr val="tx1"/>
                    </a:solidFill>
                  </a:rPr>
                  <a:t>визначення</a:t>
                </a:r>
                <a:r>
                  <a:rPr lang="ru-RU" sz="40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4000" i="1" dirty="0" err="1" smtClean="0">
                    <a:solidFill>
                      <a:schemeClr val="tx1"/>
                    </a:solidFill>
                  </a:rPr>
                  <a:t>функцій</a:t>
                </a:r>
                <a:r>
                  <a:rPr lang="ru-RU" sz="4000" i="1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ru-RU" sz="4000" i="1" dirty="0" smtClean="0">
                    <a:solidFill>
                      <a:schemeClr val="tx1"/>
                    </a:solidFill>
                  </a:rPr>
                  <a:t>а) 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ru-RU" sz="4000" i="1" dirty="0" smtClean="0">
                    <a:solidFill>
                      <a:schemeClr val="tx1"/>
                    </a:solidFill>
                  </a:rPr>
                  <a:t>; б)</a:t>
                </a:r>
                <a:r>
                  <a:rPr lang="en-US" sz="4000" i="1" dirty="0" smtClean="0">
                    <a:solidFill>
                      <a:schemeClr val="tx1"/>
                    </a:solidFill>
                  </a:rPr>
                  <a:t> 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4000" i="1" dirty="0" smtClean="0">
                    <a:solidFill>
                      <a:schemeClr val="tx1"/>
                    </a:solidFill>
                  </a:rPr>
                  <a:t>  ; в) 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ru-RU" sz="4000" i="1" dirty="0" smtClean="0">
                    <a:solidFill>
                      <a:schemeClr val="tx1"/>
                    </a:solidFill>
                  </a:rPr>
                  <a:t> + l;.</a:t>
                </a:r>
              </a:p>
              <a:p>
                <a:r>
                  <a:rPr lang="ru-RU" sz="4000" i="1" dirty="0" err="1" smtClean="0">
                    <a:solidFill>
                      <a:schemeClr val="tx1"/>
                    </a:solidFill>
                  </a:rPr>
                  <a:t>Відповідь</a:t>
                </a:r>
                <a:r>
                  <a:rPr lang="ru-RU" sz="4000" i="1" dirty="0" smtClean="0">
                    <a:solidFill>
                      <a:schemeClr val="tx1"/>
                    </a:solidFill>
                  </a:rPr>
                  <a:t>: a) R;  б) R;   в) R;   </a:t>
                </a:r>
              </a:p>
              <a:p>
                <a:endParaRPr lang="ru-RU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99592" y="2132856"/>
                <a:ext cx="6976864" cy="1752600"/>
              </a:xfrm>
              <a:blipFill rotWithShape="1">
                <a:blip r:embed="rId2"/>
                <a:stretch>
                  <a:fillRect l="-1748" t="-9059" r="-1661" b="-3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748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392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5</cp:revision>
  <dcterms:created xsi:type="dcterms:W3CDTF">2015-11-17T19:55:37Z</dcterms:created>
  <dcterms:modified xsi:type="dcterms:W3CDTF">2015-11-17T20:45:51Z</dcterms:modified>
</cp:coreProperties>
</file>